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6" r:id="rId3"/>
    <p:sldId id="285" r:id="rId4"/>
    <p:sldId id="281" r:id="rId5"/>
    <p:sldId id="289" r:id="rId6"/>
    <p:sldId id="288" r:id="rId7"/>
    <p:sldId id="280" r:id="rId8"/>
    <p:sldId id="287" r:id="rId9"/>
    <p:sldId id="291" r:id="rId10"/>
    <p:sldId id="282" r:id="rId11"/>
    <p:sldId id="290" r:id="rId12"/>
    <p:sldId id="293" r:id="rId13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33FF"/>
    <a:srgbClr val="000099"/>
    <a:srgbClr val="336699"/>
    <a:srgbClr val="3366CC"/>
    <a:srgbClr val="0066CC"/>
    <a:srgbClr val="0066FF"/>
    <a:srgbClr val="0000FF"/>
    <a:srgbClr val="0080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83275" autoAdjust="0"/>
  </p:normalViewPr>
  <p:slideViewPr>
    <p:cSldViewPr snapToGrid="0">
      <p:cViewPr>
        <p:scale>
          <a:sx n="100" d="100"/>
          <a:sy n="100" d="100"/>
        </p:scale>
        <p:origin x="-1278" y="-78"/>
      </p:cViewPr>
      <p:guideLst>
        <p:guide orient="horz" pos="3241"/>
        <p:guide pos="542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42" d="100"/>
          <a:sy n="142" d="100"/>
        </p:scale>
        <p:origin x="-1116" y="-78"/>
      </p:cViewPr>
      <p:guideLst>
        <p:guide orient="horz" pos="2880"/>
        <p:guide pos="507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7" Type="http://schemas.openxmlformats.org/officeDocument/2006/relationships/slide" Target="slides/slide10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Times" pitchFamily="18" charset="0"/>
              <a:buNone/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Times" pitchFamily="-109" charset="0"/>
              <a:buNone/>
              <a:defRPr sz="1200">
                <a:ea typeface="ＭＳ Ｐゴシック" pitchFamily="-109" charset="-128"/>
              </a:defRPr>
            </a:lvl1pPr>
          </a:lstStyle>
          <a:p>
            <a:pPr>
              <a:defRPr/>
            </a:pPr>
            <a:fld id="{E9377493-B1EB-457A-9E97-43EFE53C1223}" type="datetime1">
              <a:rPr lang="en-US"/>
              <a:pPr>
                <a:defRPr/>
              </a:pPr>
              <a:t>1/23/2013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Times" pitchFamily="-109" charset="0"/>
              <a:buNone/>
              <a:defRPr sz="1200">
                <a:ea typeface="ＭＳ Ｐゴシック" pitchFamily="-109" charset="-128"/>
              </a:defRPr>
            </a:lvl1pPr>
          </a:lstStyle>
          <a:p>
            <a:pPr>
              <a:defRPr/>
            </a:pPr>
            <a:r>
              <a:rPr lang="en-US"/>
              <a:t>Copyright © 2008–2011 National Academy Foundation.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Times" pitchFamily="-109" charset="0"/>
              <a:buNone/>
              <a:defRPr sz="1200">
                <a:ea typeface="ＭＳ Ｐゴシック" pitchFamily="-109" charset="-128"/>
              </a:defRPr>
            </a:lvl1pPr>
          </a:lstStyle>
          <a:p>
            <a:pPr>
              <a:defRPr/>
            </a:pPr>
            <a:fld id="{8BAF1741-4F5C-4867-92E4-A773FC937B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201627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4645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  <a:ea typeface="ＭＳ Ｐゴシック" pitchFamily="-109" charset="-128"/>
              </a:defRPr>
            </a:lvl1pPr>
          </a:lstStyle>
          <a:p>
            <a:pPr>
              <a:defRPr/>
            </a:pPr>
            <a:r>
              <a:rPr lang="en-US"/>
              <a:t>Copyright © 2008–2011 National Academy Foundation. All rights reserved.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  <a:ea typeface="ＭＳ Ｐゴシック" pitchFamily="-109" charset="-128"/>
              </a:defRPr>
            </a:lvl1pPr>
          </a:lstStyle>
          <a:p>
            <a:pPr>
              <a:defRPr/>
            </a:pPr>
            <a:fld id="{FF2EDB8C-8B08-4C25-BE65-33FC83A270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4024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F1FC1E-B09B-4E3E-9E9B-E4C72D1E4087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E8D9CA-157F-41FD-AA43-F4FD0C327DBD}" type="slidenum">
              <a:rPr lang="en-US" smtClean="0">
                <a:ea typeface="ＭＳ Ｐゴシック" pitchFamily="34" charset="-128"/>
              </a:rPr>
              <a:pPr/>
              <a:t>10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4CBA2D-BEA4-4D9F-8411-1DC54E606BBB}" type="slidenum">
              <a:rPr lang="en-US" smtClean="0">
                <a:ea typeface="ＭＳ Ｐゴシック" pitchFamily="34" charset="-128"/>
              </a:rPr>
              <a:pPr/>
              <a:t>11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4CF425-50CD-4C98-A50D-718F04A1B4E4}" type="slidenum">
              <a:rPr lang="en-US" smtClean="0">
                <a:ea typeface="ＭＳ Ｐゴシック" pitchFamily="34" charset="-128"/>
              </a:rPr>
              <a:pPr/>
              <a:t>12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428625"/>
            <a:ext cx="4572000" cy="342900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12AC44-032A-418C-BB9C-50366F4F0603}" type="slidenum">
              <a:rPr lang="en-US" smtClean="0">
                <a:ea typeface="ＭＳ Ｐゴシック" pitchFamily="34" charset="-128"/>
              </a:rPr>
              <a:pPr/>
              <a:t>2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89442B-E8B2-4E80-8DDC-871DBF086346}" type="slidenum">
              <a:rPr lang="en-US" smtClean="0">
                <a:ea typeface="ＭＳ Ｐゴシック" pitchFamily="34" charset="-128"/>
              </a:rPr>
              <a:pPr/>
              <a:t>3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0D6891-EBBB-4B7B-B420-7D222E4912D0}" type="slidenum">
              <a:rPr lang="en-US" smtClean="0">
                <a:ea typeface="ＭＳ Ｐゴシック" pitchFamily="34" charset="-128"/>
              </a:rPr>
              <a:pPr/>
              <a:t>4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1C1D77-ACC9-4146-B60E-A5908AC7F7C4}" type="slidenum">
              <a:rPr lang="en-US" smtClean="0">
                <a:ea typeface="ＭＳ Ｐゴシック" pitchFamily="34" charset="-128"/>
              </a:rPr>
              <a:pPr/>
              <a:t>5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7D317D-E7E5-4E70-9128-A08D34E817EF}" type="slidenum">
              <a:rPr lang="en-US" smtClean="0">
                <a:ea typeface="ＭＳ Ｐゴシック" pitchFamily="34" charset="-128"/>
              </a:rPr>
              <a:pPr/>
              <a:t>6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FF2F96-287C-4B2D-97D6-45A96745F3DA}" type="slidenum">
              <a:rPr lang="en-US" smtClean="0">
                <a:ea typeface="ＭＳ Ｐゴシック" pitchFamily="34" charset="-128"/>
              </a:rPr>
              <a:pPr/>
              <a:t>7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D4A8AF-C276-400C-9819-0DC841DD5A21}" type="slidenum">
              <a:rPr lang="en-US" smtClean="0">
                <a:ea typeface="ＭＳ Ｐゴシック" pitchFamily="34" charset="-128"/>
              </a:rPr>
              <a:pPr/>
              <a:t>8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B251A0-B273-4666-96C2-3ABBC566D9B4}" type="slidenum">
              <a:rPr lang="en-US" smtClean="0">
                <a:ea typeface="ＭＳ Ｐゴシック" pitchFamily="34" charset="-128"/>
              </a:rPr>
              <a:pPr/>
              <a:t>9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0" y="1676400"/>
            <a:ext cx="9144000" cy="7778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286000" y="3352800"/>
            <a:ext cx="4572000" cy="708025"/>
          </a:xfrm>
        </p:spPr>
        <p:txBody>
          <a:bodyPr/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6FEB1-D855-4C74-8A53-0891159DF8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76200"/>
            <a:ext cx="21336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76200"/>
            <a:ext cx="62484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EA76F-E8CA-435C-913D-B0003D7C1D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57D1D-581A-4C67-A851-42FCDC5EB0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01C4C-9B44-45DC-8778-94EE7A2541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5D9C4-3B87-4C98-8D47-12DD0FEB57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D7F9C-80DC-447F-BC81-ABACC5BFC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A5CFC-81BD-4833-822A-639BE67379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9565C-49D2-4523-A477-3D1148AE36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F0DED-8AE0-40B2-9D93-647A68B88F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C858B-8640-4DBE-8864-A56DA0147D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-762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  <a:ea typeface="ＭＳ Ｐゴシック" pitchFamily="-109" charset="-128"/>
              </a:defRPr>
            </a:lvl1pPr>
          </a:lstStyle>
          <a:p>
            <a:pPr>
              <a:defRPr/>
            </a:pPr>
            <a:fld id="{02FEABA7-F2E0-4125-BD23-ED2BE081E9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0" y="914400"/>
            <a:ext cx="9144000" cy="2190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ＭＳ Ｐゴシック" pitchFamily="-109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60000"/>
        <a:buFont typeface="Times" charset="0"/>
        <a:buChar char="•"/>
        <a:defRPr sz="2200">
          <a:solidFill>
            <a:schemeClr val="accent2"/>
          </a:solidFill>
          <a:latin typeface="+mn-lt"/>
          <a:ea typeface="ＭＳ Ｐゴシック" pitchFamily="-109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charset="0"/>
        <a:buChar char="•"/>
        <a:defRPr sz="2000">
          <a:solidFill>
            <a:schemeClr val="accent2"/>
          </a:solidFill>
          <a:latin typeface="+mn-lt"/>
          <a:ea typeface="ＭＳ Ｐゴシック" pitchFamily="-10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charset="0"/>
        <a:buChar char="•"/>
        <a:defRPr sz="1600">
          <a:solidFill>
            <a:schemeClr val="accent2"/>
          </a:solidFill>
          <a:latin typeface="+mn-lt"/>
          <a:ea typeface="ＭＳ Ｐゴシック" pitchFamily="-10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charset="0"/>
        <a:buChar char="•"/>
        <a:defRPr sz="1400" i="1">
          <a:solidFill>
            <a:schemeClr val="accent2"/>
          </a:solidFill>
          <a:latin typeface="+mn-lt"/>
          <a:ea typeface="ＭＳ Ｐゴシック" pitchFamily="-10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charset="0"/>
        <a:buChar char="•"/>
        <a:defRPr sz="1400" i="1">
          <a:solidFill>
            <a:schemeClr val="accent2"/>
          </a:solidFill>
          <a:latin typeface="+mn-lt"/>
          <a:ea typeface="ＭＳ Ｐゴシック" pitchFamily="-10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743200"/>
            <a:ext cx="8763000" cy="3124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</a:rPr>
              <a:t>Unit 4, Lesson 10</a:t>
            </a:r>
            <a:r>
              <a:rPr lang="en-US" b="1" dirty="0" smtClean="0">
                <a:latin typeface="Arial" charset="0"/>
                <a:ea typeface="ＭＳ Ｐゴシック" pitchFamily="34" charset="-128"/>
              </a:rPr>
              <a:t/>
            </a:r>
            <a:br>
              <a:rPr lang="en-US" b="1" dirty="0" smtClean="0">
                <a:latin typeface="Arial" charset="0"/>
                <a:ea typeface="ＭＳ Ｐゴシック" pitchFamily="34" charset="-128"/>
              </a:rPr>
            </a:br>
            <a:r>
              <a:rPr lang="en-US" b="1" dirty="0" smtClean="0">
                <a:latin typeface="Arial" charset="0"/>
                <a:ea typeface="ＭＳ Ｐゴシック" pitchFamily="34" charset="-128"/>
              </a:rPr>
              <a:t/>
            </a:r>
            <a:br>
              <a:rPr lang="en-US" b="1" dirty="0" smtClean="0">
                <a:latin typeface="Arial" charset="0"/>
                <a:ea typeface="ＭＳ Ｐゴシック" pitchFamily="34" charset="-128"/>
              </a:rPr>
            </a:br>
            <a:r>
              <a:rPr lang="en-US" b="1" i="1" dirty="0" smtClean="0">
                <a:latin typeface="Arial" charset="0"/>
                <a:ea typeface="ＭＳ Ｐゴシック" pitchFamily="34" charset="-128"/>
              </a:rPr>
              <a:t> Field Replaceable Units (FRUs)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762000" y="381000"/>
            <a:ext cx="7391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>
                <a:cs typeface="Arial" charset="0"/>
              </a:rPr>
              <a:t>AOIT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>
                <a:cs typeface="Arial" charset="0"/>
              </a:rPr>
              <a:t>Computer Systems</a:t>
            </a:r>
            <a:br>
              <a:rPr lang="en-US" sz="3200" i="0">
                <a:cs typeface="Arial" charset="0"/>
              </a:rPr>
            </a:br>
            <a:endParaRPr lang="en-US" sz="3200" i="0">
              <a:cs typeface="Arial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9675" y="6606713"/>
            <a:ext cx="3600666" cy="20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ea typeface="ＭＳ Ｐゴシック" charset="-128"/>
              </a:rPr>
              <a:t>Copyright © </a:t>
            </a:r>
            <a:r>
              <a:rPr lang="en-US" sz="800" i="0" dirty="0" smtClean="0">
                <a:solidFill>
                  <a:schemeClr val="tx1"/>
                </a:solidFill>
                <a:ea typeface="ＭＳ Ｐゴシック" charset="-128"/>
              </a:rPr>
              <a:t>2008–2013</a:t>
            </a:r>
            <a:r>
              <a:rPr lang="en-US" sz="800" i="0" baseline="0" dirty="0" smtClean="0">
                <a:solidFill>
                  <a:schemeClr val="tx1"/>
                </a:solidFill>
                <a:ea typeface="ＭＳ Ｐゴシック" charset="-128"/>
              </a:rPr>
              <a:t> </a:t>
            </a:r>
            <a:r>
              <a:rPr lang="en-US" sz="800" i="0" dirty="0" smtClean="0">
                <a:solidFill>
                  <a:schemeClr val="tx1"/>
                </a:solidFill>
                <a:ea typeface="ＭＳ Ｐゴシック" charset="-128"/>
              </a:rPr>
              <a:t>National </a:t>
            </a:r>
            <a:r>
              <a:rPr lang="en-US" sz="800" i="0" dirty="0">
                <a:solidFill>
                  <a:schemeClr val="tx1"/>
                </a:solidFill>
                <a:ea typeface="ＭＳ Ｐゴシック" charset="-128"/>
              </a:rPr>
              <a:t>Academy Foundation.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7875" y="0"/>
            <a:ext cx="862965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Expansion cards let the system do more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5400"/>
            <a:ext cx="4953000" cy="4800600"/>
          </a:xfrm>
        </p:spPr>
        <p:txBody>
          <a:bodyPr/>
          <a:lstStyle/>
          <a:p>
            <a:pPr eaLnBrk="1" hangingPunct="1">
              <a:buSzPct val="100000"/>
              <a:buFont typeface="Times" pitchFamily="18" charset="0"/>
              <a:buChar char="•"/>
              <a:defRPr/>
            </a:pPr>
            <a:r>
              <a:rPr lang="en-US" sz="2400" dirty="0" smtClean="0">
                <a:ea typeface="+mn-ea"/>
              </a:rPr>
              <a:t>Two different-length slots hold expansion cards.</a:t>
            </a:r>
          </a:p>
          <a:p>
            <a:pPr eaLnBrk="1" hangingPunct="1">
              <a:buSzPct val="100000"/>
              <a:buFont typeface="Times" pitchFamily="18" charset="0"/>
              <a:buChar char="•"/>
              <a:defRPr/>
            </a:pPr>
            <a:r>
              <a:rPr lang="en-US" sz="2400" dirty="0" smtClean="0">
                <a:ea typeface="+mn-ea"/>
              </a:rPr>
              <a:t>A video card communicates with the monitor.</a:t>
            </a:r>
          </a:p>
          <a:p>
            <a:pPr eaLnBrk="1" hangingPunct="1">
              <a:buSzPct val="100000"/>
              <a:buFont typeface="Times" pitchFamily="18" charset="0"/>
              <a:buChar char="•"/>
              <a:defRPr/>
            </a:pPr>
            <a:r>
              <a:rPr lang="en-US" sz="2400" dirty="0" smtClean="0">
                <a:ea typeface="+mn-ea"/>
              </a:rPr>
              <a:t>A sound card enables a computer to record, manipulate, and play sound.</a:t>
            </a:r>
          </a:p>
          <a:p>
            <a:pPr eaLnBrk="1" hangingPunct="1">
              <a:buSzPct val="100000"/>
              <a:buFont typeface="Times" pitchFamily="18" charset="0"/>
              <a:buChar char="•"/>
              <a:defRPr/>
            </a:pPr>
            <a:r>
              <a:rPr lang="en-US" sz="2400" dirty="0" smtClean="0">
                <a:ea typeface="+mn-ea"/>
              </a:rPr>
              <a:t>A NIC connects a computer system to network cabling.</a:t>
            </a:r>
          </a:p>
          <a:p>
            <a:pPr lvl="1" eaLnBrk="1" hangingPunct="1">
              <a:buSzPct val="100000"/>
              <a:buFont typeface="Times" pitchFamily="18" charset="0"/>
              <a:buChar char="•"/>
              <a:defRPr/>
            </a:pPr>
            <a:r>
              <a:rPr lang="en-US" sz="2200" dirty="0" smtClean="0">
                <a:ea typeface="+mn-ea"/>
                <a:cs typeface="+mn-cs"/>
              </a:rPr>
              <a:t>Ports on the back of the NIC connect the computer to the </a:t>
            </a:r>
            <a:br>
              <a:rPr lang="en-US" sz="2200" dirty="0" smtClean="0">
                <a:ea typeface="+mn-ea"/>
                <a:cs typeface="+mn-cs"/>
              </a:rPr>
            </a:br>
            <a:r>
              <a:rPr lang="en-US" sz="2200" dirty="0" smtClean="0">
                <a:ea typeface="+mn-ea"/>
                <a:cs typeface="+mn-cs"/>
              </a:rPr>
              <a:t>network cabling.</a:t>
            </a:r>
          </a:p>
        </p:txBody>
      </p:sp>
      <p:pic>
        <p:nvPicPr>
          <p:cNvPr id="12292" name="Picture 0" descr="C:\Users\Lee\Desktop\Pearson\July\July9\sys10\images\image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8775" y="1890713"/>
            <a:ext cx="344805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ctangle 3"/>
          <p:cNvSpPr txBox="1">
            <a:spLocks noChangeArrowheads="1"/>
          </p:cNvSpPr>
          <p:nvPr/>
        </p:nvSpPr>
        <p:spPr bwMode="auto">
          <a:xfrm>
            <a:off x="5391150" y="5049838"/>
            <a:ext cx="2895600" cy="11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SzPct val="100000"/>
            </a:pPr>
            <a:r>
              <a:rPr lang="en-US" sz="1600" b="1" i="0">
                <a:solidFill>
                  <a:schemeClr val="tx1"/>
                </a:solidFill>
                <a:latin typeface="Verdana" pitchFamily="28" charset="0"/>
              </a:rPr>
              <a:t>Dual-port NIC with fiber optics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7875" y="0"/>
            <a:ext cx="8539163" cy="838200"/>
          </a:xfrm>
        </p:spPr>
        <p:txBody>
          <a:bodyPr/>
          <a:lstStyle/>
          <a:p>
            <a:pPr eaLnBrk="1" hangingPunct="1"/>
            <a:r>
              <a:rPr lang="en-US" dirty="0" err="1" smtClean="0">
                <a:latin typeface="Arial" charset="0"/>
                <a:ea typeface="ＭＳ Ｐゴシック" pitchFamily="34" charset="-128"/>
                <a:cs typeface="Arial" charset="0"/>
              </a:rPr>
              <a:t>FRUs</a:t>
            </a:r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 add value to the system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4591050" cy="3295650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You can remove FRUs from your computer quickly and easily, without sending the entire computer in for repair.</a:t>
            </a:r>
          </a:p>
          <a:p>
            <a:pPr eaLnBrk="1" hangingPunct="1"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You can expand your computer simply by upgrading the FRUs.</a:t>
            </a:r>
          </a:p>
          <a:p>
            <a:pPr eaLnBrk="1" hangingPunct="1">
              <a:buSzPct val="100000"/>
            </a:pPr>
            <a:endParaRPr lang="en-US" sz="2400" dirty="0" smtClean="0">
              <a:ea typeface="ＭＳ Ｐゴシック" pitchFamily="34" charset="-128"/>
            </a:endParaRPr>
          </a:p>
        </p:txBody>
      </p:sp>
      <p:pic>
        <p:nvPicPr>
          <p:cNvPr id="13316" name="Picture 1" descr="C:\Users\Lee\Desktop\Pearson\July\July9\sys10\images\image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6250" y="1709738"/>
            <a:ext cx="27051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3"/>
          <p:cNvSpPr txBox="1">
            <a:spLocks noChangeArrowheads="1"/>
          </p:cNvSpPr>
          <p:nvPr/>
        </p:nvSpPr>
        <p:spPr bwMode="auto">
          <a:xfrm>
            <a:off x="5334000" y="5240338"/>
            <a:ext cx="3251200" cy="133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SzPct val="100000"/>
            </a:pPr>
            <a:r>
              <a:rPr lang="en-US" sz="1600" b="1" i="0" dirty="0">
                <a:solidFill>
                  <a:schemeClr val="tx1"/>
                </a:solidFill>
                <a:latin typeface="Verdana" pitchFamily="28" charset="0"/>
              </a:rPr>
              <a:t>These FRUs are expansion cards that you can simply insert into a slot on the motherboard.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75" y="0"/>
            <a:ext cx="862965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Different </a:t>
            </a:r>
            <a:r>
              <a:rPr lang="en-US" dirty="0" err="1" smtClean="0">
                <a:latin typeface="Arial" charset="0"/>
                <a:ea typeface="ＭＳ Ｐゴシック" pitchFamily="34" charset="-128"/>
                <a:cs typeface="Arial" charset="0"/>
              </a:rPr>
              <a:t>FRUs</a:t>
            </a:r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 have different functions</a:t>
            </a:r>
          </a:p>
        </p:txBody>
      </p:sp>
      <p:graphicFrame>
        <p:nvGraphicFramePr>
          <p:cNvPr id="131220" name="Group 148"/>
          <p:cNvGraphicFramePr>
            <a:graphicFrameLocks noGrp="1"/>
          </p:cNvGraphicFramePr>
          <p:nvPr/>
        </p:nvGraphicFramePr>
        <p:xfrm>
          <a:off x="815975" y="1262063"/>
          <a:ext cx="7434263" cy="4695000"/>
        </p:xfrm>
        <a:graphic>
          <a:graphicData uri="http://schemas.openxmlformats.org/drawingml/2006/table">
            <a:tbl>
              <a:tblPr/>
              <a:tblGrid>
                <a:gridCol w="2773363"/>
                <a:gridCol w="4660900"/>
              </a:tblGrid>
              <a:tr h="567088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130000"/>
                        </a:lnSpc>
                        <a:spcBef>
                          <a:spcPct val="100000"/>
                        </a:spcBef>
                        <a:spcAft>
                          <a:spcPct val="10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utura Hv" pitchFamily="34" charset="0"/>
                        </a:rPr>
                        <a:t>FRU</a:t>
                      </a:r>
                    </a:p>
                  </a:txBody>
                  <a:tcPr marL="45720" marR="45720"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sm"/>
                      <a:tailEnd type="none" w="lg" len="sm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sm"/>
                      <a:tailEnd type="none" w="lg" len="sm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130000"/>
                        </a:lnSpc>
                        <a:spcBef>
                          <a:spcPct val="100000"/>
                        </a:spcBef>
                        <a:spcAft>
                          <a:spcPct val="10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utura Hv" pitchFamily="34" charset="0"/>
                        </a:rPr>
                        <a:t>Function</a:t>
                      </a:r>
                    </a:p>
                  </a:txBody>
                  <a:tcPr marL="45720" marR="45720" marT="45733" marB="45733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sm"/>
                      <a:tailEnd type="none" w="lg" len="sm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sm"/>
                      <a:tailEnd type="none" w="lg" len="sm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527453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130000"/>
                        </a:lnSpc>
                        <a:spcBef>
                          <a:spcPct val="100000"/>
                        </a:spcBef>
                        <a:spcAft>
                          <a:spcPct val="10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Motherboard</a:t>
                      </a:r>
                    </a:p>
                  </a:txBody>
                  <a:tcPr marL="45720" marR="45720"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sm"/>
                      <a:tailEnd type="none" w="lg" len="sm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30000"/>
                        </a:lnSpc>
                        <a:spcBef>
                          <a:spcPct val="100000"/>
                        </a:spcBef>
                        <a:spcAft>
                          <a:spcPct val="10000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Home for the FRUs</a:t>
                      </a:r>
                    </a:p>
                  </a:txBody>
                  <a:tcPr marL="45720" marR="45720" marT="45733" marB="45733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sm"/>
                      <a:tailEnd type="none" w="lg" len="sm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27453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130000"/>
                        </a:lnSpc>
                        <a:spcBef>
                          <a:spcPct val="100000"/>
                        </a:spcBef>
                        <a:spcAft>
                          <a:spcPct val="10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Processors</a:t>
                      </a:r>
                    </a:p>
                  </a:txBody>
                  <a:tcPr marL="45720" marR="45720"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sm"/>
                      <a:tailEnd type="none" w="lg" len="sm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30000"/>
                        </a:lnSpc>
                        <a:spcBef>
                          <a:spcPct val="100000"/>
                        </a:spcBef>
                        <a:spcAft>
                          <a:spcPct val="10000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The brains of the computer</a:t>
                      </a:r>
                    </a:p>
                  </a:txBody>
                  <a:tcPr marL="45720" marR="45720" marT="45733" marB="45733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sm"/>
                      <a:tailEnd type="none" w="lg" len="sm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27453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130000"/>
                        </a:lnSpc>
                        <a:spcBef>
                          <a:spcPct val="100000"/>
                        </a:spcBef>
                        <a:spcAft>
                          <a:spcPct val="10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Memory modules</a:t>
                      </a:r>
                    </a:p>
                  </a:txBody>
                  <a:tcPr marL="45720" marR="45720"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sm"/>
                      <a:tailEnd type="none" w="lg" len="sm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30000"/>
                        </a:lnSpc>
                        <a:spcBef>
                          <a:spcPct val="100000"/>
                        </a:spcBef>
                        <a:spcAft>
                          <a:spcPct val="10000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Hold currently used data</a:t>
                      </a:r>
                    </a:p>
                  </a:txBody>
                  <a:tcPr marL="45720" marR="45720" marT="45733" marB="45733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sm"/>
                      <a:tailEnd type="none" w="lg" len="sm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2745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30000"/>
                        </a:lnSpc>
                        <a:spcBef>
                          <a:spcPct val="100000"/>
                        </a:spcBef>
                        <a:spcAft>
                          <a:spcPct val="10000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Power supplies</a:t>
                      </a:r>
                    </a:p>
                  </a:txBody>
                  <a:tcPr marL="45720" marR="45720"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sm"/>
                      <a:tailEnd type="none" w="lg" len="sm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30000"/>
                        </a:lnSpc>
                        <a:spcBef>
                          <a:spcPct val="100000"/>
                        </a:spcBef>
                        <a:spcAft>
                          <a:spcPct val="10000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Act as an adapter for power</a:t>
                      </a:r>
                    </a:p>
                  </a:txBody>
                  <a:tcPr marL="45720" marR="45720" marT="45733" marB="45733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sm"/>
                      <a:tailEnd type="none" w="lg" len="sm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2745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30000"/>
                        </a:lnSpc>
                        <a:spcBef>
                          <a:spcPct val="100000"/>
                        </a:spcBef>
                        <a:spcAft>
                          <a:spcPct val="10000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Hard drives</a:t>
                      </a:r>
                    </a:p>
                  </a:txBody>
                  <a:tcPr marL="45720" marR="45720"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sm"/>
                      <a:tailEnd type="none" w="lg" len="sm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30000"/>
                        </a:lnSpc>
                        <a:spcBef>
                          <a:spcPct val="100000"/>
                        </a:spcBef>
                        <a:spcAft>
                          <a:spcPct val="10000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Store long-term data</a:t>
                      </a:r>
                    </a:p>
                  </a:txBody>
                  <a:tcPr marL="45720" marR="45720" marT="45733" marB="45733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sm"/>
                      <a:tailEnd type="none" w="lg" len="sm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2745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30000"/>
                        </a:lnSpc>
                        <a:spcBef>
                          <a:spcPct val="100000"/>
                        </a:spcBef>
                        <a:spcAft>
                          <a:spcPct val="10000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Optical drives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sm"/>
                      <a:tailEnd type="none" w="lg" len="sm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30000"/>
                        </a:lnSpc>
                        <a:spcBef>
                          <a:spcPct val="100000"/>
                        </a:spcBef>
                        <a:spcAft>
                          <a:spcPct val="10000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Hold removable media</a:t>
                      </a:r>
                    </a:p>
                  </a:txBody>
                  <a:tcPr marL="45720" marR="45720" marT="45733" marB="45733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sm"/>
                      <a:tailEnd type="none" w="lg" len="sm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2745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30000"/>
                        </a:lnSpc>
                        <a:spcBef>
                          <a:spcPct val="100000"/>
                        </a:spcBef>
                        <a:spcAft>
                          <a:spcPct val="10000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Expansion cards</a:t>
                      </a:r>
                    </a:p>
                  </a:txBody>
                  <a:tcPr marL="45720" marR="45720"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sm"/>
                      <a:tailEnd type="none" w="lg" len="sm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sm"/>
                      <a:tailEnd type="none" w="lg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30000"/>
                        </a:lnSpc>
                        <a:spcBef>
                          <a:spcPct val="100000"/>
                        </a:spcBef>
                        <a:spcAft>
                          <a:spcPct val="100000"/>
                        </a:spcAft>
                        <a:buClr>
                          <a:srgbClr val="2B5A9C"/>
                        </a:buClr>
                        <a:buSzPct val="60000"/>
                        <a:buFont typeface="Times" pitchFamily="18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Used for images, sound, networking, and more</a:t>
                      </a:r>
                    </a:p>
                  </a:txBody>
                  <a:tcPr marL="45720" marR="45720" marT="45733" marB="45733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sm"/>
                      <a:tailEnd type="none" w="lg" len="sm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sm"/>
                      <a:tailEnd type="none" w="lg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9450" y="20638"/>
            <a:ext cx="92710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A field replaceable unit (</a:t>
            </a:r>
            <a:r>
              <a:rPr lang="en-US" dirty="0" err="1" smtClean="0">
                <a:latin typeface="Arial" charset="0"/>
                <a:ea typeface="ＭＳ Ｐゴシック" pitchFamily="34" charset="-128"/>
                <a:cs typeface="Arial" charset="0"/>
              </a:rPr>
              <a:t>FRU</a:t>
            </a:r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) is replaced, not repaired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Designed to be removed quickly and easily</a:t>
            </a:r>
          </a:p>
          <a:p>
            <a:pPr eaLnBrk="1" hangingPunct="1"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Can be replaced without sending the entire computer to a repair center</a:t>
            </a:r>
          </a:p>
          <a:p>
            <a:pPr eaLnBrk="1" hangingPunct="1"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Typical FRUs 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Motherboards 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Processors 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RAM modules 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Power supply units 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System drives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Bus devices</a:t>
            </a:r>
          </a:p>
        </p:txBody>
      </p:sp>
      <p:pic>
        <p:nvPicPr>
          <p:cNvPr id="4100" name="Picture 1030" descr="C:\Users\Lee\Desktop\Pearson\July\July9\sys10\images\imag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7400" y="3087688"/>
            <a:ext cx="431482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7875" y="0"/>
            <a:ext cx="8610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The motherboard is home for the </a:t>
            </a:r>
            <a:r>
              <a:rPr lang="en-US" dirty="0" err="1" smtClean="0">
                <a:latin typeface="Arial" charset="0"/>
                <a:ea typeface="ＭＳ Ｐゴシック" pitchFamily="34" charset="-128"/>
                <a:cs typeface="Arial" charset="0"/>
              </a:rPr>
              <a:t>FRUs</a:t>
            </a:r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4191000" cy="4800600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Connects components that operate the computer</a:t>
            </a:r>
          </a:p>
          <a:p>
            <a:pPr eaLnBrk="1" hangingPunct="1"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Also known as the </a:t>
            </a:r>
            <a:r>
              <a:rPr lang="en-US" sz="2400" i="1" dirty="0" smtClean="0">
                <a:ea typeface="ＭＳ Ｐゴシック" pitchFamily="34" charset="-128"/>
              </a:rPr>
              <a:t>system board</a:t>
            </a:r>
            <a:r>
              <a:rPr lang="en-US" sz="2400" dirty="0" smtClean="0">
                <a:ea typeface="ＭＳ Ｐゴシック" pitchFamily="34" charset="-128"/>
              </a:rPr>
              <a:t> or </a:t>
            </a:r>
            <a:r>
              <a:rPr lang="en-US" sz="2400" i="1" dirty="0" smtClean="0">
                <a:ea typeface="ＭＳ Ｐゴシック" pitchFamily="34" charset="-128"/>
              </a:rPr>
              <a:t>planar board </a:t>
            </a:r>
          </a:p>
          <a:p>
            <a:pPr eaLnBrk="1" hangingPunct="1"/>
            <a:endParaRPr lang="en-US" sz="2400" dirty="0" smtClean="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1909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5125" name="Picture 7" descr="C:\Users\Lee\Desktop\Pearson\July\July9\sys10\images\imag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2513" y="1636713"/>
            <a:ext cx="39624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7875" y="0"/>
            <a:ext cx="8610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Slots and sockets hold the </a:t>
            </a:r>
            <a:r>
              <a:rPr lang="en-US" dirty="0" err="1" smtClean="0">
                <a:latin typeface="Arial" charset="0"/>
                <a:ea typeface="ＭＳ Ｐゴシック" pitchFamily="34" charset="-128"/>
                <a:cs typeface="Arial" charset="0"/>
              </a:rPr>
              <a:t>FRUs</a:t>
            </a:r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4191000" cy="4800600"/>
          </a:xfrm>
        </p:spPr>
        <p:txBody>
          <a:bodyPr/>
          <a:lstStyle/>
          <a:p>
            <a:pPr eaLnBrk="1" hangingPunct="1">
              <a:buSzPct val="100000"/>
              <a:buFont typeface="Times" pitchFamily="18" charset="0"/>
              <a:buChar char="•"/>
              <a:defRPr/>
            </a:pPr>
            <a:r>
              <a:rPr lang="en-US" sz="2400" dirty="0" smtClean="0">
                <a:ea typeface="+mn-ea"/>
              </a:rPr>
              <a:t>Modular design </a:t>
            </a:r>
          </a:p>
          <a:p>
            <a:pPr lvl="1" eaLnBrk="1" hangingPunct="1">
              <a:buSzPct val="100000"/>
              <a:buFont typeface="Times" pitchFamily="18" charset="0"/>
              <a:buChar char="•"/>
              <a:defRPr/>
            </a:pPr>
            <a:r>
              <a:rPr lang="en-US" sz="2200" dirty="0" smtClean="0">
                <a:ea typeface="+mn-ea"/>
                <a:cs typeface="+mn-cs"/>
              </a:rPr>
              <a:t>Lowers costs </a:t>
            </a:r>
          </a:p>
          <a:p>
            <a:pPr lvl="1" eaLnBrk="1" hangingPunct="1">
              <a:buSzPct val="100000"/>
              <a:buFont typeface="Times" pitchFamily="18" charset="0"/>
              <a:buChar char="•"/>
              <a:defRPr/>
            </a:pPr>
            <a:r>
              <a:rPr lang="en-US" sz="2200" dirty="0" smtClean="0">
                <a:ea typeface="+mn-ea"/>
                <a:cs typeface="+mn-cs"/>
              </a:rPr>
              <a:t>Allows for easy replacement and addition of major components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0" y="1909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49" name="Text Box 11"/>
          <p:cNvSpPr txBox="1">
            <a:spLocks noChangeArrowheads="1"/>
          </p:cNvSpPr>
          <p:nvPr/>
        </p:nvSpPr>
        <p:spPr bwMode="auto">
          <a:xfrm>
            <a:off x="550863" y="4246563"/>
            <a:ext cx="4746625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en-US" sz="2000" dirty="0">
                <a:solidFill>
                  <a:schemeClr val="tx1"/>
                </a:solidFill>
                <a:latin typeface="Verdana" pitchFamily="28" charset="0"/>
              </a:rPr>
              <a:t>Can you think of other reasons computer manufacturers might use a modular design?</a:t>
            </a:r>
          </a:p>
        </p:txBody>
      </p:sp>
      <p:pic>
        <p:nvPicPr>
          <p:cNvPr id="6150" name="Picture 9" descr="C:\Users\Lee\Desktop\Pearson\July\July9\sys10\images\image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7663" y="1417638"/>
            <a:ext cx="29337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0" descr="C:\Users\Lee\Desktop\Pearson\July\July9\sys10\images\image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89625" y="3914775"/>
            <a:ext cx="206692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7875" y="0"/>
            <a:ext cx="8610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Processors fit into a special type of socket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9538" y="1284288"/>
            <a:ext cx="4760912" cy="4800600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The processor is the brain of the computer that: 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Processes billions of instructions per second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Performs math calculations</a:t>
            </a:r>
          </a:p>
          <a:p>
            <a:pPr lvl="1" eaLnBrk="1" hangingPunct="1">
              <a:buSzPct val="100000"/>
            </a:pPr>
            <a:r>
              <a:rPr lang="en-US" sz="2200" dirty="0" smtClean="0">
                <a:ea typeface="ＭＳ Ｐゴシック" pitchFamily="34" charset="-128"/>
              </a:rPr>
              <a:t>Facilitates communication among components</a:t>
            </a:r>
          </a:p>
          <a:p>
            <a:pPr eaLnBrk="1" hangingPunct="1"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Most processors are held in a socket.</a:t>
            </a:r>
          </a:p>
          <a:p>
            <a:pPr eaLnBrk="1" hangingPunct="1"/>
            <a:endParaRPr lang="en-US" sz="2400" dirty="0" smtClean="0">
              <a:latin typeface="Arial" charset="0"/>
              <a:ea typeface="ＭＳ Ｐゴシック" pitchFamily="34" charset="-128"/>
            </a:endParaRPr>
          </a:p>
          <a:p>
            <a:pPr eaLnBrk="1" hangingPunct="1"/>
            <a:endParaRPr lang="en-US" sz="2400" dirty="0" smtClean="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1909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173" name="Rectangle 28"/>
          <p:cNvSpPr>
            <a:spLocks noChangeArrowheads="1"/>
          </p:cNvSpPr>
          <p:nvPr/>
        </p:nvSpPr>
        <p:spPr bwMode="auto">
          <a:xfrm>
            <a:off x="3249613" y="2366963"/>
            <a:ext cx="26447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7174" name="Picture 7" descr="C:\Users\cynth\Documents\Pearson Foundation\2010 rewrites\Computer Systems\Lesson 10\To Copyedit\Fotolia_25822495_X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0200" y="1270000"/>
            <a:ext cx="3397250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7875" y="0"/>
            <a:ext cx="8610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Memory modules fit into the motherboard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663" y="1298575"/>
            <a:ext cx="5830887" cy="4800600"/>
          </a:xfrm>
        </p:spPr>
        <p:txBody>
          <a:bodyPr/>
          <a:lstStyle/>
          <a:p>
            <a:pPr eaLnBrk="1" hangingPunct="1">
              <a:buSzPct val="100000"/>
              <a:buFont typeface="Times" pitchFamily="18" charset="0"/>
              <a:buChar char="•"/>
              <a:defRPr/>
            </a:pPr>
            <a:r>
              <a:rPr lang="en-US" sz="2400" dirty="0" smtClean="0">
                <a:ea typeface="+mn-ea"/>
              </a:rPr>
              <a:t>RAM is high-speed temporary memory.</a:t>
            </a:r>
          </a:p>
          <a:p>
            <a:pPr eaLnBrk="1" hangingPunct="1">
              <a:buSzPct val="100000"/>
              <a:buFont typeface="Times" pitchFamily="18" charset="0"/>
              <a:buChar char="•"/>
              <a:defRPr/>
            </a:pPr>
            <a:r>
              <a:rPr lang="en-US" sz="2400" dirty="0" smtClean="0">
                <a:ea typeface="+mn-ea"/>
              </a:rPr>
              <a:t>The more RAM a computer has, the better the system will operate.</a:t>
            </a:r>
          </a:p>
          <a:p>
            <a:pPr eaLnBrk="1" hangingPunct="1">
              <a:buSzPct val="100000"/>
              <a:buFont typeface="Times" pitchFamily="18" charset="0"/>
              <a:buChar char="•"/>
              <a:defRPr/>
            </a:pPr>
            <a:r>
              <a:rPr lang="en-US" sz="2400" dirty="0" smtClean="0">
                <a:ea typeface="+mn-ea"/>
              </a:rPr>
              <a:t>The amount of RAM a system has determines:</a:t>
            </a:r>
          </a:p>
          <a:p>
            <a:pPr lvl="1" eaLnBrk="1" hangingPunct="1">
              <a:buSzPct val="100000"/>
              <a:buFont typeface="Times" pitchFamily="18" charset="0"/>
              <a:buChar char="•"/>
              <a:defRPr/>
            </a:pPr>
            <a:r>
              <a:rPr lang="en-US" sz="2200" dirty="0" smtClean="0">
                <a:ea typeface="+mn-ea"/>
                <a:cs typeface="+mn-cs"/>
              </a:rPr>
              <a:t>The number of applications the system can run simultaneously</a:t>
            </a:r>
          </a:p>
          <a:p>
            <a:pPr lvl="1" eaLnBrk="1" hangingPunct="1">
              <a:buSzPct val="100000"/>
              <a:buFont typeface="Times" pitchFamily="18" charset="0"/>
              <a:buChar char="•"/>
              <a:defRPr/>
            </a:pPr>
            <a:r>
              <a:rPr lang="en-US" sz="2200" dirty="0" smtClean="0">
                <a:ea typeface="+mn-ea"/>
                <a:cs typeface="+mn-cs"/>
              </a:rPr>
              <a:t>How quickly it can operate</a:t>
            </a:r>
          </a:p>
          <a:p>
            <a:pPr lvl="1" eaLnBrk="1" hangingPunct="1">
              <a:buSzPct val="100000"/>
              <a:buFont typeface="Times" pitchFamily="18" charset="0"/>
              <a:buChar char="•"/>
              <a:defRPr/>
            </a:pPr>
            <a:r>
              <a:rPr lang="en-US" sz="2200" dirty="0" smtClean="0">
                <a:ea typeface="+mn-ea"/>
                <a:cs typeface="+mn-cs"/>
              </a:rPr>
              <a:t>How much data it can store</a:t>
            </a:r>
          </a:p>
          <a:p>
            <a:pPr eaLnBrk="1" hangingPunct="1">
              <a:buSzPct val="100000"/>
              <a:buFont typeface="Times" pitchFamily="18" charset="0"/>
              <a:buChar char="•"/>
              <a:defRPr/>
            </a:pPr>
            <a:r>
              <a:rPr lang="en-US" sz="2400" dirty="0" smtClean="0">
                <a:ea typeface="+mn-ea"/>
              </a:rPr>
              <a:t>SIMMs and DIMMs insert </a:t>
            </a:r>
            <a:br>
              <a:rPr lang="en-US" sz="2400" dirty="0" smtClean="0">
                <a:ea typeface="+mn-ea"/>
              </a:rPr>
            </a:br>
            <a:r>
              <a:rPr lang="en-US" sz="2400" dirty="0" smtClean="0">
                <a:ea typeface="+mn-ea"/>
              </a:rPr>
              <a:t>into slots.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1909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7" name="Text Box 7"/>
          <p:cNvSpPr txBox="1">
            <a:spLocks noChangeArrowheads="1"/>
          </p:cNvSpPr>
          <p:nvPr/>
        </p:nvSpPr>
        <p:spPr bwMode="auto">
          <a:xfrm>
            <a:off x="5757863" y="5305425"/>
            <a:ext cx="2979737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sz="2000">
                <a:solidFill>
                  <a:schemeClr val="tx1"/>
                </a:solidFill>
                <a:latin typeface="Verdana" pitchFamily="28" charset="0"/>
              </a:rPr>
              <a:t>Can you think of differences between SIMMs and DIMMs?</a:t>
            </a:r>
          </a:p>
        </p:txBody>
      </p:sp>
      <p:pic>
        <p:nvPicPr>
          <p:cNvPr id="8198" name="Picture 9" descr="C:\Users\Lee\Desktop\Pearson\July\July9\sys10\images\image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2850" y="1211263"/>
            <a:ext cx="23050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0" descr="C:\Users\Lee\Desktop\Pearson\July\July9\sys10\images\image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78563" y="3079750"/>
            <a:ext cx="22193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75" y="0"/>
            <a:ext cx="8534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The power supply acts as an adapter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4286250" cy="48006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SzPct val="100000"/>
            </a:pPr>
            <a:r>
              <a:rPr lang="en-US" sz="2400" smtClean="0">
                <a:ea typeface="ＭＳ Ｐゴシック" pitchFamily="34" charset="-128"/>
              </a:rPr>
              <a:t>Power connectors plug into the motherboard.</a:t>
            </a:r>
          </a:p>
          <a:p>
            <a:pPr eaLnBrk="1" hangingPunct="1">
              <a:spcBef>
                <a:spcPts val="1200"/>
              </a:spcBef>
              <a:buSzPct val="100000"/>
            </a:pPr>
            <a:r>
              <a:rPr lang="en-US" sz="2400" smtClean="0">
                <a:ea typeface="ＭＳ Ｐゴシック" pitchFamily="34" charset="-128"/>
              </a:rPr>
              <a:t>A fan cools the interior of the computer.</a:t>
            </a:r>
          </a:p>
          <a:p>
            <a:pPr eaLnBrk="1" hangingPunct="1">
              <a:spcBef>
                <a:spcPts val="1200"/>
              </a:spcBef>
              <a:buSzPct val="100000"/>
            </a:pPr>
            <a:r>
              <a:rPr lang="en-US" sz="2400" smtClean="0">
                <a:ea typeface="ＭＳ Ｐゴシック" pitchFamily="34" charset="-128"/>
              </a:rPr>
              <a:t>Power supplies change 110 V AC current to 5 V  and 12 V DC current.</a:t>
            </a:r>
          </a:p>
          <a:p>
            <a:pPr eaLnBrk="1" hangingPunct="1">
              <a:spcBef>
                <a:spcPts val="1200"/>
              </a:spcBef>
              <a:buSzPct val="100000"/>
            </a:pPr>
            <a:r>
              <a:rPr lang="en-US" sz="2400" smtClean="0">
                <a:ea typeface="ＭＳ Ｐゴシック" pitchFamily="34" charset="-128"/>
              </a:rPr>
              <a:t>Use a power supply that matches the power needs of the computer.</a:t>
            </a:r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0" y="2576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381000" y="6048375"/>
            <a:ext cx="8393113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sz="2000">
                <a:solidFill>
                  <a:schemeClr val="tx1"/>
                </a:solidFill>
                <a:latin typeface="Verdana" pitchFamily="28" charset="0"/>
              </a:rPr>
              <a:t>Why do you think power supplies are considered dangerous?</a:t>
            </a:r>
          </a:p>
        </p:txBody>
      </p:sp>
      <p:pic>
        <p:nvPicPr>
          <p:cNvPr id="9222" name="Picture 8" descr="C:\Users\Lee\Desktop\Pearson\July\July9\sys10\images\image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3613" y="1874838"/>
            <a:ext cx="39814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7875" y="0"/>
            <a:ext cx="8510588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Hard drives store long-term data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4846638" cy="4800600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sz="2400" smtClean="0">
                <a:ea typeface="ＭＳ Ｐゴシック" pitchFamily="34" charset="-128"/>
              </a:rPr>
              <a:t>The most important long-term storage device</a:t>
            </a:r>
          </a:p>
          <a:p>
            <a:pPr eaLnBrk="1" hangingPunct="1">
              <a:buSzPct val="100000"/>
            </a:pPr>
            <a:r>
              <a:rPr lang="en-US" sz="2400" smtClean="0">
                <a:ea typeface="ＭＳ Ｐゴシック" pitchFamily="34" charset="-128"/>
              </a:rPr>
              <a:t>Faster and larger than other storage devices</a:t>
            </a:r>
          </a:p>
          <a:p>
            <a:pPr eaLnBrk="1" hangingPunct="1">
              <a:buSzPct val="100000"/>
            </a:pPr>
            <a:r>
              <a:rPr lang="en-US" sz="2400" smtClean="0">
                <a:ea typeface="ＭＳ Ｐゴシック" pitchFamily="34" charset="-128"/>
              </a:rPr>
              <a:t>Provides permanent storage space for all saved files and large software programs</a:t>
            </a:r>
          </a:p>
          <a:p>
            <a:pPr eaLnBrk="1" hangingPunct="1"/>
            <a:endParaRPr lang="en-US" sz="2400" smtClean="0">
              <a:latin typeface="Arial" charset="0"/>
              <a:ea typeface="ＭＳ Ｐゴシック" pitchFamily="34" charset="-128"/>
            </a:endParaRPr>
          </a:p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pic>
        <p:nvPicPr>
          <p:cNvPr id="10244" name="Picture 6" descr="C:\Users\Lee\Desktop\Pearson\July\July9\sys10\images\image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514475"/>
            <a:ext cx="326707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7875" y="0"/>
            <a:ext cx="8991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Drive bays hold removable storage media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172450" cy="48006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CD, DVD, and </a:t>
            </a:r>
            <a:r>
              <a:rPr lang="en-US" sz="2400" dirty="0" err="1" smtClean="0">
                <a:ea typeface="ＭＳ Ｐゴシック" pitchFamily="34" charset="-128"/>
              </a:rPr>
              <a:t>Blu</a:t>
            </a:r>
            <a:r>
              <a:rPr lang="en-US" sz="2400" dirty="0" smtClean="0">
                <a:ea typeface="ＭＳ Ｐゴシック" pitchFamily="34" charset="-128"/>
              </a:rPr>
              <a:t>-ray Disc (BD) drives can be installed in a drive bay or connected as a peripheral device.</a:t>
            </a:r>
          </a:p>
          <a:p>
            <a:pPr eaLnBrk="1" hangingPunct="1">
              <a:spcBef>
                <a:spcPts val="1200"/>
              </a:spcBef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Most modern computers have DVD drives rather than CD drives.</a:t>
            </a:r>
          </a:p>
          <a:p>
            <a:pPr eaLnBrk="1" hangingPunct="1">
              <a:spcBef>
                <a:spcPts val="1200"/>
              </a:spcBef>
              <a:buSzPct val="100000"/>
            </a:pPr>
            <a:r>
              <a:rPr lang="en-US" sz="2400" dirty="0" smtClean="0">
                <a:ea typeface="ＭＳ Ｐゴシック" pitchFamily="34" charset="-128"/>
              </a:rPr>
              <a:t>BD drives use a blue-violet laser, </a:t>
            </a:r>
            <a:br>
              <a:rPr lang="en-US" sz="2400" dirty="0" smtClean="0">
                <a:ea typeface="ＭＳ Ｐゴシック" pitchFamily="34" charset="-128"/>
              </a:rPr>
            </a:br>
            <a:r>
              <a:rPr lang="en-US" sz="2400" dirty="0" smtClean="0">
                <a:ea typeface="ＭＳ Ｐゴシック" pitchFamily="34" charset="-128"/>
              </a:rPr>
              <a:t>for higher definition images </a:t>
            </a:r>
            <a:br>
              <a:rPr lang="en-US" sz="2400" dirty="0" smtClean="0">
                <a:ea typeface="ＭＳ Ｐゴシック" pitchFamily="34" charset="-128"/>
              </a:rPr>
            </a:br>
            <a:r>
              <a:rPr lang="en-US" sz="2400" dirty="0" smtClean="0">
                <a:ea typeface="ＭＳ Ｐゴシック" pitchFamily="34" charset="-128"/>
              </a:rPr>
              <a:t>and audio during playback.</a:t>
            </a:r>
          </a:p>
          <a:p>
            <a:pPr eaLnBrk="1" hangingPunct="1">
              <a:spcBef>
                <a:spcPts val="1200"/>
              </a:spcBef>
              <a:buSzPct val="100000"/>
            </a:pPr>
            <a:endParaRPr lang="en-US" sz="2400" dirty="0" smtClean="0">
              <a:ea typeface="ＭＳ Ｐゴシック" pitchFamily="34" charset="-128"/>
            </a:endParaRPr>
          </a:p>
          <a:p>
            <a:pPr eaLnBrk="1" hangingPunct="1">
              <a:spcBef>
                <a:spcPts val="1200"/>
              </a:spcBef>
              <a:buSzPct val="100000"/>
            </a:pPr>
            <a:endParaRPr lang="en-US" sz="2400" dirty="0" smtClean="0">
              <a:ea typeface="ＭＳ Ｐゴシック" pitchFamily="34" charset="-128"/>
            </a:endParaRPr>
          </a:p>
          <a:p>
            <a:pPr eaLnBrk="1" hangingPunct="1">
              <a:spcBef>
                <a:spcPts val="1200"/>
              </a:spcBef>
              <a:buSzPct val="100000"/>
              <a:buFont typeface="Times" charset="0"/>
              <a:buNone/>
            </a:pPr>
            <a:endParaRPr lang="en-US" sz="2400" dirty="0" smtClean="0">
              <a:ea typeface="ＭＳ Ｐゴシック" pitchFamily="34" charset="-128"/>
            </a:endParaRPr>
          </a:p>
        </p:txBody>
      </p:sp>
      <p:pic>
        <p:nvPicPr>
          <p:cNvPr id="11268" name="Picture 6" descr="C:\Users\Lee\Desktop\Pearson\July\July9\sys10\images\image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575" y="4126688"/>
            <a:ext cx="344805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st1">
  <a:themeElements>
    <a:clrScheme name="tes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st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tes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551</Words>
  <Application>Microsoft Office PowerPoint</Application>
  <PresentationFormat>On-screen Show (4:3)</PresentationFormat>
  <Paragraphs>92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test1</vt:lpstr>
      <vt:lpstr>Unit 4, Lesson 10   Field Replaceable Units (FRUs)</vt:lpstr>
      <vt:lpstr>A field replaceable unit (FRU) is replaced, not repaired</vt:lpstr>
      <vt:lpstr>The motherboard is home for the FRUs</vt:lpstr>
      <vt:lpstr>Slots and sockets hold the FRUs</vt:lpstr>
      <vt:lpstr>Processors fit into a special type of socket</vt:lpstr>
      <vt:lpstr>Memory modules fit into the motherboard</vt:lpstr>
      <vt:lpstr>The power supply acts as an adapter</vt:lpstr>
      <vt:lpstr>Hard drives store long-term data</vt:lpstr>
      <vt:lpstr>Drive bays hold removable storage media</vt:lpstr>
      <vt:lpstr>Expansion cards let the system do more</vt:lpstr>
      <vt:lpstr>FRUs add value to the system</vt:lpstr>
      <vt:lpstr>Different FRUs have different functions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421</cp:revision>
  <dcterms:created xsi:type="dcterms:W3CDTF">2010-03-19T05:25:04Z</dcterms:created>
  <dcterms:modified xsi:type="dcterms:W3CDTF">2013-01-23T20:01:31Z</dcterms:modified>
</cp:coreProperties>
</file>